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9"/>
  </p:notesMasterIdLst>
  <p:handoutMasterIdLst>
    <p:handoutMasterId r:id="rId50"/>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37" r:id="rId31"/>
    <p:sldId id="421" r:id="rId32"/>
    <p:sldId id="422" r:id="rId33"/>
    <p:sldId id="423" r:id="rId34"/>
    <p:sldId id="418" r:id="rId35"/>
    <p:sldId id="419" r:id="rId36"/>
    <p:sldId id="420" r:id="rId37"/>
    <p:sldId id="426" r:id="rId38"/>
    <p:sldId id="427" r:id="rId39"/>
    <p:sldId id="428" r:id="rId40"/>
    <p:sldId id="432" r:id="rId41"/>
    <p:sldId id="434" r:id="rId42"/>
    <p:sldId id="429" r:id="rId43"/>
    <p:sldId id="430" r:id="rId44"/>
    <p:sldId id="431" r:id="rId45"/>
    <p:sldId id="435" r:id="rId46"/>
    <p:sldId id="436" r:id="rId47"/>
    <p:sldId id="26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0962"/>
  </p:normalViewPr>
  <p:slideViewPr>
    <p:cSldViewPr snapToGrid="0">
      <p:cViewPr varScale="1">
        <p:scale>
          <a:sx n="123" d="100"/>
          <a:sy n="123" d="100"/>
        </p:scale>
        <p:origin x="1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31493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err="1"/>
              <a:t>explaination</a:t>
            </a:r>
            <a:r>
              <a:rPr kumimoji="1" lang="en-US" altLang="zh-CN" dirty="0"/>
              <a:t> is important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add the money of the cost </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4217275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2024/6/25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2024/6/25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2024/6/25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2024/6/25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93.jpe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media/image122.png"/><Relationship Id="rId5" Type="http://schemas.openxmlformats.org/officeDocument/2006/relationships/image" Target="../media/image96.jpeg"/><Relationship Id="rId10" Type="http://schemas.openxmlformats.org/officeDocument/2006/relationships/image" Target="../media/image121.png"/><Relationship Id="rId4" Type="http://schemas.openxmlformats.org/officeDocument/2006/relationships/image" Target="../media/image95.jpeg"/><Relationship Id="rId9"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1.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69.png"/><Relationship Id="rId4" Type="http://schemas.openxmlformats.org/officeDocument/2006/relationships/image" Target="../media/image168.png"/></Relationships>
</file>

<file path=ppt/slides/_rels/slide4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7.png"/><Relationship Id="rId7" Type="http://schemas.openxmlformats.org/officeDocument/2006/relationships/image" Target="../media/image17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4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7.png"/><Relationship Id="rId7" Type="http://schemas.openxmlformats.org/officeDocument/2006/relationships/image" Target="../media/image18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46.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69A7B6A4-3457-D47C-C4AC-BDA1BADD2509}"/>
              </a:ext>
            </a:extLst>
          </p:cNvPr>
          <p:cNvGrpSpPr/>
          <p:nvPr/>
        </p:nvGrpSpPr>
        <p:grpSpPr>
          <a:xfrm>
            <a:off x="7582983" y="3532976"/>
            <a:ext cx="397803" cy="415499"/>
            <a:chOff x="7811583" y="3221250"/>
            <a:chExt cx="397803" cy="415499"/>
          </a:xfrm>
        </p:grpSpPr>
        <p:sp>
          <p:nvSpPr>
            <p:cNvPr id="23" name="椭圆 22">
              <a:extLst>
                <a:ext uri="{FF2B5EF4-FFF2-40B4-BE49-F238E27FC236}">
                  <a16:creationId xmlns:a16="http://schemas.microsoft.com/office/drawing/2014/main" id="{2198F5D9-3F45-74DF-6D7D-293222CE313A}"/>
                </a:ext>
              </a:extLst>
            </p:cNvPr>
            <p:cNvSpPr/>
            <p:nvPr/>
          </p:nvSpPr>
          <p:spPr>
            <a:xfrm>
              <a:off x="7811583" y="3221250"/>
              <a:ext cx="39780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7850420" y="3244333"/>
              <a:ext cx="327687"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4" name="组合 3">
            <a:extLst>
              <a:ext uri="{FF2B5EF4-FFF2-40B4-BE49-F238E27FC236}">
                <a16:creationId xmlns:a16="http://schemas.microsoft.com/office/drawing/2014/main" id="{46BD1E29-D3BB-69A1-C25B-D4662EB779C7}"/>
              </a:ext>
            </a:extLst>
          </p:cNvPr>
          <p:cNvGrpSpPr/>
          <p:nvPr/>
        </p:nvGrpSpPr>
        <p:grpSpPr>
          <a:xfrm>
            <a:off x="5878826" y="3291334"/>
            <a:ext cx="1390379" cy="1282508"/>
            <a:chOff x="6107426" y="2979608"/>
            <a:chExt cx="1390379" cy="1282508"/>
          </a:xfrm>
        </p:grpSpPr>
        <p:sp>
          <p:nvSpPr>
            <p:cNvPr id="17" name="文本框 16">
              <a:extLst>
                <a:ext uri="{FF2B5EF4-FFF2-40B4-BE49-F238E27FC236}">
                  <a16:creationId xmlns:a16="http://schemas.microsoft.com/office/drawing/2014/main" id="{C90A1617-3BCE-2E9B-4537-423D7FAE2189}"/>
                </a:ext>
              </a:extLst>
            </p:cNvPr>
            <p:cNvSpPr txBox="1"/>
            <p:nvPr/>
          </p:nvSpPr>
          <p:spPr>
            <a:xfrm>
              <a:off x="6107426" y="3954339"/>
              <a:ext cx="1390379" cy="307777"/>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091" y="2979608"/>
              <a:ext cx="1041797" cy="86987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30801" y="476909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0319" y="1392133"/>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5268"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016811" y="364662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7781885" y="1909074"/>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7980786" y="3740727"/>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7781885" y="3948475"/>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0937" y="4896523"/>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214793" y="4558726"/>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133542" y="2841475"/>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414425142"/>
              </p:ext>
            </p:extLst>
          </p:nvPr>
        </p:nvGraphicFramePr>
        <p:xfrm>
          <a:off x="236548" y="2668077"/>
          <a:ext cx="5076731" cy="1981200"/>
        </p:xfrm>
        <a:graphic>
          <a:graphicData uri="http://schemas.openxmlformats.org/drawingml/2006/table">
            <a:tbl>
              <a:tblPr firstRow="1" bandRow="1">
                <a:tableStyleId>{5C22544A-7EE6-4342-B048-85BDC9FD1C3A}</a:tableStyleId>
              </a:tblPr>
              <a:tblGrid>
                <a:gridCol w="1117274">
                  <a:extLst>
                    <a:ext uri="{9D8B030D-6E8A-4147-A177-3AD203B41FA5}">
                      <a16:colId xmlns:a16="http://schemas.microsoft.com/office/drawing/2014/main" val="3470119097"/>
                    </a:ext>
                  </a:extLst>
                </a:gridCol>
                <a:gridCol w="557544">
                  <a:extLst>
                    <a:ext uri="{9D8B030D-6E8A-4147-A177-3AD203B41FA5}">
                      <a16:colId xmlns:a16="http://schemas.microsoft.com/office/drawing/2014/main" val="3779186828"/>
                    </a:ext>
                  </a:extLst>
                </a:gridCol>
                <a:gridCol w="637962">
                  <a:extLst>
                    <a:ext uri="{9D8B030D-6E8A-4147-A177-3AD203B41FA5}">
                      <a16:colId xmlns:a16="http://schemas.microsoft.com/office/drawing/2014/main" val="979245257"/>
                    </a:ext>
                  </a:extLst>
                </a:gridCol>
                <a:gridCol w="541951">
                  <a:extLst>
                    <a:ext uri="{9D8B030D-6E8A-4147-A177-3AD203B41FA5}">
                      <a16:colId xmlns:a16="http://schemas.microsoft.com/office/drawing/2014/main" val="3657989120"/>
                    </a:ext>
                  </a:extLst>
                </a:gridCol>
                <a:gridCol w="558210">
                  <a:extLst>
                    <a:ext uri="{9D8B030D-6E8A-4147-A177-3AD203B41FA5}">
                      <a16:colId xmlns:a16="http://schemas.microsoft.com/office/drawing/2014/main" val="279455802"/>
                    </a:ext>
                  </a:extLst>
                </a:gridCol>
                <a:gridCol w="552790">
                  <a:extLst>
                    <a:ext uri="{9D8B030D-6E8A-4147-A177-3AD203B41FA5}">
                      <a16:colId xmlns:a16="http://schemas.microsoft.com/office/drawing/2014/main" val="4159030784"/>
                    </a:ext>
                  </a:extLst>
                </a:gridCol>
                <a:gridCol w="569049">
                  <a:extLst>
                    <a:ext uri="{9D8B030D-6E8A-4147-A177-3AD203B41FA5}">
                      <a16:colId xmlns:a16="http://schemas.microsoft.com/office/drawing/2014/main" val="227287048"/>
                    </a:ext>
                  </a:extLst>
                </a:gridCol>
                <a:gridCol w="541951">
                  <a:extLst>
                    <a:ext uri="{9D8B030D-6E8A-4147-A177-3AD203B41FA5}">
                      <a16:colId xmlns:a16="http://schemas.microsoft.com/office/drawing/2014/main" val="3390225097"/>
                    </a:ext>
                  </a:extLst>
                </a:gridCol>
              </a:tblGrid>
              <a:tr h="478384">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667135">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78384">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p:sp>
        <p:nvSpPr>
          <p:cNvPr id="31" name="文本框 30">
            <a:extLst>
              <a:ext uri="{FF2B5EF4-FFF2-40B4-BE49-F238E27FC236}">
                <a16:creationId xmlns:a16="http://schemas.microsoft.com/office/drawing/2014/main" id="{3863C7FF-C920-D0AC-2ADC-828512F84D51}"/>
              </a:ext>
            </a:extLst>
          </p:cNvPr>
          <p:cNvSpPr txBox="1"/>
          <p:nvPr/>
        </p:nvSpPr>
        <p:spPr>
          <a:xfrm>
            <a:off x="8621258" y="6267973"/>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360323" y="3651145"/>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CEDF1C2F-8A14-7643-53D2-C7D550B3FE4A}"/>
                  </a:ext>
                </a:extLst>
              </p:cNvPr>
              <p:cNvSpPr txBox="1"/>
              <p:nvPr/>
            </p:nvSpPr>
            <p:spPr>
              <a:xfrm>
                <a:off x="8057159" y="3310120"/>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057159" y="3310120"/>
                <a:ext cx="687206" cy="382862"/>
              </a:xfrm>
              <a:prstGeom prst="rect">
                <a:avLst/>
              </a:prstGeom>
              <a:blipFill>
                <a:blip r:embed="rId7"/>
                <a:stretch>
                  <a:fillRect r="-72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文本框 85">
                <a:extLst>
                  <a:ext uri="{FF2B5EF4-FFF2-40B4-BE49-F238E27FC236}">
                    <a16:creationId xmlns:a16="http://schemas.microsoft.com/office/drawing/2014/main" id="{EC84FC82-9BF9-A7C8-1854-24A61A7CE253}"/>
                  </a:ext>
                </a:extLst>
              </p:cNvPr>
              <p:cNvSpPr txBox="1"/>
              <p:nvPr/>
            </p:nvSpPr>
            <p:spPr>
              <a:xfrm>
                <a:off x="8036357" y="5010749"/>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036357" y="5010749"/>
                <a:ext cx="791016" cy="42960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文本框 87">
                <a:extLst>
                  <a:ext uri="{FF2B5EF4-FFF2-40B4-BE49-F238E27FC236}">
                    <a16:creationId xmlns:a16="http://schemas.microsoft.com/office/drawing/2014/main" id="{5D87EB61-1B4C-4BB9-DE76-E578F99360DA}"/>
                  </a:ext>
                </a:extLst>
              </p:cNvPr>
              <p:cNvSpPr txBox="1"/>
              <p:nvPr/>
            </p:nvSpPr>
            <p:spPr>
              <a:xfrm>
                <a:off x="8075959" y="1543602"/>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075959" y="1543602"/>
                <a:ext cx="751414" cy="378373"/>
              </a:xfrm>
              <a:prstGeom prst="rect">
                <a:avLst/>
              </a:prstGeom>
              <a:blipFill>
                <a:blip r:embed="rId9"/>
                <a:stretch>
                  <a:fillRect b="-129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文本框 89">
                <a:extLst>
                  <a:ext uri="{FF2B5EF4-FFF2-40B4-BE49-F238E27FC236}">
                    <a16:creationId xmlns:a16="http://schemas.microsoft.com/office/drawing/2014/main" id="{A924F85E-5A42-8792-EE25-ADDA5D81052E}"/>
                  </a:ext>
                </a:extLst>
              </p:cNvPr>
              <p:cNvSpPr txBox="1"/>
              <p:nvPr/>
            </p:nvSpPr>
            <p:spPr>
              <a:xfrm>
                <a:off x="9678536" y="2610983"/>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678536" y="2610983"/>
                <a:ext cx="751414" cy="3783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a:extLst>
                  <a:ext uri="{FF2B5EF4-FFF2-40B4-BE49-F238E27FC236}">
                    <a16:creationId xmlns:a16="http://schemas.microsoft.com/office/drawing/2014/main" id="{A9A194E2-A467-6C59-7E8E-99779C0E7711}"/>
                  </a:ext>
                </a:extLst>
              </p:cNvPr>
              <p:cNvSpPr txBox="1"/>
              <p:nvPr/>
            </p:nvSpPr>
            <p:spPr>
              <a:xfrm>
                <a:off x="9579284" y="4390721"/>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579284" y="4390721"/>
                <a:ext cx="1024715" cy="37837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A6B619BF-C2F2-BD0D-A6B1-16FC9F3653A9}"/>
                  </a:ext>
                </a:extLst>
              </p:cNvPr>
              <p:cNvSpPr txBox="1"/>
              <p:nvPr/>
            </p:nvSpPr>
            <p:spPr>
              <a:xfrm>
                <a:off x="10452926" y="498129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452926" y="4981293"/>
                <a:ext cx="751414" cy="429605"/>
              </a:xfrm>
              <a:prstGeom prst="rect">
                <a:avLst/>
              </a:prstGeom>
              <a:blipFill>
                <a:blip r:embed="rId12"/>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294242" y="1909074"/>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284251" y="3656883"/>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C4F04691-762C-37F1-60A0-18978A4C10EE}"/>
                  </a:ext>
                </a:extLst>
              </p:cNvPr>
              <p:cNvSpPr txBox="1"/>
              <p:nvPr/>
            </p:nvSpPr>
            <p:spPr>
              <a:xfrm>
                <a:off x="10429950" y="5715769"/>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429950" y="5715769"/>
                <a:ext cx="751414" cy="429605"/>
              </a:xfrm>
              <a:prstGeom prst="rect">
                <a:avLst/>
              </a:prstGeom>
              <a:blipFill>
                <a:blip r:embed="rId13"/>
                <a:stretch>
                  <a:fillRect l="-3333" r="-11667" b="-11765"/>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5549" y="3256937"/>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47180"/>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61" y="1248310"/>
            <a:ext cx="4084843" cy="218069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5"/>
          <a:stretch>
            <a:fillRect/>
          </a:stretch>
        </p:blipFill>
        <p:spPr>
          <a:xfrm>
            <a:off x="61" y="3648610"/>
            <a:ext cx="4003454" cy="2137241"/>
          </a:xfrm>
          <a:prstGeom prst="rect">
            <a:avLst/>
          </a:prstGeom>
        </p:spPr>
      </p:pic>
      <p:pic>
        <p:nvPicPr>
          <p:cNvPr id="7" name="图片 6">
            <a:extLst>
              <a:ext uri="{FF2B5EF4-FFF2-40B4-BE49-F238E27FC236}">
                <a16:creationId xmlns:a16="http://schemas.microsoft.com/office/drawing/2014/main" id="{393DC83F-F60C-F582-8DF8-D1A36F24F95A}"/>
              </a:ext>
            </a:extLst>
          </p:cNvPr>
          <p:cNvPicPr>
            <a:picLocks noChangeAspect="1"/>
          </p:cNvPicPr>
          <p:nvPr/>
        </p:nvPicPr>
        <p:blipFill>
          <a:blip r:embed="rId6"/>
          <a:stretch>
            <a:fillRect/>
          </a:stretch>
        </p:blipFill>
        <p:spPr>
          <a:xfrm>
            <a:off x="4313089" y="1655251"/>
            <a:ext cx="3328063" cy="1771075"/>
          </a:xfrm>
          <a:prstGeom prst="rect">
            <a:avLst/>
          </a:prstGeom>
        </p:spPr>
      </p:pic>
      <p:pic>
        <p:nvPicPr>
          <p:cNvPr id="9" name="图片 8">
            <a:extLst>
              <a:ext uri="{FF2B5EF4-FFF2-40B4-BE49-F238E27FC236}">
                <a16:creationId xmlns:a16="http://schemas.microsoft.com/office/drawing/2014/main" id="{BB3D1B1A-E582-EA3B-F56D-073D63A096B2}"/>
              </a:ext>
            </a:extLst>
          </p:cNvPr>
          <p:cNvPicPr>
            <a:picLocks noChangeAspect="1"/>
          </p:cNvPicPr>
          <p:nvPr/>
        </p:nvPicPr>
        <p:blipFill>
          <a:blip r:embed="rId7"/>
          <a:stretch>
            <a:fillRect/>
          </a:stretch>
        </p:blipFill>
        <p:spPr>
          <a:xfrm>
            <a:off x="8137123" y="1655251"/>
            <a:ext cx="3328992" cy="1773749"/>
          </a:xfrm>
          <a:prstGeom prst="rect">
            <a:avLst/>
          </a:prstGeom>
        </p:spPr>
      </p:pic>
      <p:pic>
        <p:nvPicPr>
          <p:cNvPr id="10" name="图片 9">
            <a:extLst>
              <a:ext uri="{FF2B5EF4-FFF2-40B4-BE49-F238E27FC236}">
                <a16:creationId xmlns:a16="http://schemas.microsoft.com/office/drawing/2014/main" id="{B75A6990-02E6-ABA0-F5E5-B0039A38DB5E}"/>
              </a:ext>
            </a:extLst>
          </p:cNvPr>
          <p:cNvPicPr>
            <a:picLocks noChangeAspect="1"/>
          </p:cNvPicPr>
          <p:nvPr/>
        </p:nvPicPr>
        <p:blipFill>
          <a:blip r:embed="rId8"/>
          <a:stretch>
            <a:fillRect/>
          </a:stretch>
        </p:blipFill>
        <p:spPr>
          <a:xfrm>
            <a:off x="8137123" y="3847987"/>
            <a:ext cx="3323975" cy="1757504"/>
          </a:xfrm>
          <a:prstGeom prst="rect">
            <a:avLst/>
          </a:prstGeom>
        </p:spPr>
      </p:pic>
      <p:pic>
        <p:nvPicPr>
          <p:cNvPr id="11" name="图片 10">
            <a:extLst>
              <a:ext uri="{FF2B5EF4-FFF2-40B4-BE49-F238E27FC236}">
                <a16:creationId xmlns:a16="http://schemas.microsoft.com/office/drawing/2014/main" id="{049B6FBD-5FCB-976B-4B7D-F8BE93BE5A5C}"/>
              </a:ext>
            </a:extLst>
          </p:cNvPr>
          <p:cNvPicPr>
            <a:picLocks noChangeAspect="1"/>
          </p:cNvPicPr>
          <p:nvPr/>
        </p:nvPicPr>
        <p:blipFill>
          <a:blip r:embed="rId9"/>
          <a:stretch>
            <a:fillRect/>
          </a:stretch>
        </p:blipFill>
        <p:spPr>
          <a:xfrm>
            <a:off x="4313089" y="3834416"/>
            <a:ext cx="3323975" cy="1771075"/>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Data</a:t>
            </a:r>
            <a:r>
              <a:rPr lang="zh-CN" altLang="en-US" dirty="0"/>
              <a:t> </a:t>
            </a:r>
            <a:r>
              <a:rPr lang="en-US" altLang="zh-CN" dirty="0"/>
              <a:t>center</a:t>
            </a:r>
            <a:r>
              <a:rPr lang="zh-CN" altLang="en-US" dirty="0"/>
              <a:t> </a:t>
            </a:r>
            <a:r>
              <a:rPr lang="en-US" altLang="zh-CN" dirty="0"/>
              <a:t>running</a:t>
            </a:r>
            <a:r>
              <a:rPr lang="zh-CN" altLang="en-US" dirty="0"/>
              <a:t> </a:t>
            </a:r>
            <a:r>
              <a:rPr lang="en-US" altLang="zh-CN" dirty="0"/>
              <a:t>at</a:t>
            </a:r>
            <a:r>
              <a:rPr lang="zh-CN" altLang="en-US" dirty="0"/>
              <a:t> </a:t>
            </a:r>
            <a:r>
              <a:rPr lang="en-US" altLang="zh-CN" dirty="0"/>
              <a:t>max</a:t>
            </a:r>
            <a:r>
              <a:rPr lang="zh-CN" altLang="en-US" dirty="0"/>
              <a:t> </a:t>
            </a:r>
            <a:r>
              <a:rPr lang="en-US" altLang="zh-CN" dirty="0"/>
              <a:t>power</a:t>
            </a:r>
            <a:r>
              <a:rPr lang="zh-CN" altLang="en-US" dirty="0"/>
              <a:t> </a:t>
            </a:r>
            <a:r>
              <a:rPr lang="en-US" altLang="zh-CN" dirty="0"/>
              <a:t>all</a:t>
            </a:r>
            <a:r>
              <a:rPr lang="zh-CN" altLang="en-US" dirty="0"/>
              <a:t> </a:t>
            </a:r>
            <a:r>
              <a:rPr lang="en-US" altLang="zh-CN" dirty="0"/>
              <a:t>the</a:t>
            </a:r>
            <a:r>
              <a:rPr lang="zh-CN" altLang="en-US" dirty="0"/>
              <a:t> </a:t>
            </a:r>
            <a:r>
              <a:rPr lang="en-US" altLang="zh-CN" dirty="0"/>
              <a:t>time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AD63C7BF-BEBD-300F-F27C-3F1BBF751C7B}"/>
              </a:ext>
            </a:extLst>
          </p:cNvPr>
          <p:cNvPicPr>
            <a:picLocks noChangeAspect="1"/>
          </p:cNvPicPr>
          <p:nvPr/>
        </p:nvPicPr>
        <p:blipFill>
          <a:blip r:embed="rId4"/>
          <a:stretch>
            <a:fillRect/>
          </a:stretch>
        </p:blipFill>
        <p:spPr>
          <a:xfrm>
            <a:off x="3774734" y="1140472"/>
            <a:ext cx="2576232" cy="2051946"/>
          </a:xfrm>
          <a:prstGeom prst="rect">
            <a:avLst/>
          </a:prstGeom>
        </p:spPr>
      </p:pic>
      <p:sp>
        <p:nvSpPr>
          <p:cNvPr id="13" name="文本框 12">
            <a:extLst>
              <a:ext uri="{FF2B5EF4-FFF2-40B4-BE49-F238E27FC236}">
                <a16:creationId xmlns:a16="http://schemas.microsoft.com/office/drawing/2014/main" id="{4126C077-08E1-F6CD-89ED-0ECD664FE85D}"/>
              </a:ext>
            </a:extLst>
          </p:cNvPr>
          <p:cNvSpPr txBox="1"/>
          <p:nvPr/>
        </p:nvSpPr>
        <p:spPr>
          <a:xfrm>
            <a:off x="4491219" y="3170852"/>
            <a:ext cx="1143262" cy="276999"/>
          </a:xfrm>
          <a:prstGeom prst="rect">
            <a:avLst/>
          </a:prstGeom>
          <a:noFill/>
        </p:spPr>
        <p:txBody>
          <a:bodyPr wrap="none" rtlCol="0">
            <a:spAutoFit/>
          </a:bodyPr>
          <a:lstStyle/>
          <a:p>
            <a:r>
              <a:rPr kumimoji="1" lang="en-US" altLang="zh-CN" sz="1200" dirty="0"/>
              <a:t>Start time at 9</a:t>
            </a:r>
            <a:endParaRPr kumimoji="1" lang="zh-CN" altLang="en-US" sz="1200" dirty="0"/>
          </a:p>
        </p:txBody>
      </p:sp>
      <p:pic>
        <p:nvPicPr>
          <p:cNvPr id="14" name="图片 13">
            <a:extLst>
              <a:ext uri="{FF2B5EF4-FFF2-40B4-BE49-F238E27FC236}">
                <a16:creationId xmlns:a16="http://schemas.microsoft.com/office/drawing/2014/main" id="{AEE661E5-1AAE-97DD-1ED6-3F70EA0D4E03}"/>
              </a:ext>
            </a:extLst>
          </p:cNvPr>
          <p:cNvPicPr>
            <a:picLocks noChangeAspect="1"/>
          </p:cNvPicPr>
          <p:nvPr/>
        </p:nvPicPr>
        <p:blipFill>
          <a:blip r:embed="rId5"/>
          <a:stretch>
            <a:fillRect/>
          </a:stretch>
        </p:blipFill>
        <p:spPr>
          <a:xfrm>
            <a:off x="732982" y="1209696"/>
            <a:ext cx="2436124" cy="1913495"/>
          </a:xfrm>
          <a:prstGeom prst="rect">
            <a:avLst/>
          </a:prstGeom>
        </p:spPr>
      </p:pic>
      <p:sp>
        <p:nvSpPr>
          <p:cNvPr id="16" name="文本框 15">
            <a:extLst>
              <a:ext uri="{FF2B5EF4-FFF2-40B4-BE49-F238E27FC236}">
                <a16:creationId xmlns:a16="http://schemas.microsoft.com/office/drawing/2014/main" id="{96B74663-5C9A-6F71-158D-41FEF1AB735D}"/>
              </a:ext>
            </a:extLst>
          </p:cNvPr>
          <p:cNvSpPr txBox="1"/>
          <p:nvPr/>
        </p:nvSpPr>
        <p:spPr>
          <a:xfrm>
            <a:off x="1420215" y="3194490"/>
            <a:ext cx="1143262" cy="276999"/>
          </a:xfrm>
          <a:prstGeom prst="rect">
            <a:avLst/>
          </a:prstGeom>
          <a:noFill/>
        </p:spPr>
        <p:txBody>
          <a:bodyPr wrap="none" rtlCol="0">
            <a:spAutoFit/>
          </a:bodyPr>
          <a:lstStyle/>
          <a:p>
            <a:r>
              <a:rPr kumimoji="1" lang="en-US" altLang="zh-CN" sz="1200" dirty="0"/>
              <a:t>Start time at 3</a:t>
            </a:r>
            <a:endParaRPr kumimoji="1" lang="zh-CN" altLang="en-US" sz="1200" dirty="0"/>
          </a:p>
        </p:txBody>
      </p:sp>
      <p:pic>
        <p:nvPicPr>
          <p:cNvPr id="17" name="图片 16">
            <a:extLst>
              <a:ext uri="{FF2B5EF4-FFF2-40B4-BE49-F238E27FC236}">
                <a16:creationId xmlns:a16="http://schemas.microsoft.com/office/drawing/2014/main" id="{583AF839-E86B-60D6-C529-8D45670861BF}"/>
              </a:ext>
            </a:extLst>
          </p:cNvPr>
          <p:cNvPicPr>
            <a:picLocks noChangeAspect="1"/>
          </p:cNvPicPr>
          <p:nvPr/>
        </p:nvPicPr>
        <p:blipFill>
          <a:blip r:embed="rId6"/>
          <a:stretch>
            <a:fillRect/>
          </a:stretch>
        </p:blipFill>
        <p:spPr>
          <a:xfrm>
            <a:off x="7067451" y="1104158"/>
            <a:ext cx="2667416" cy="2124573"/>
          </a:xfrm>
          <a:prstGeom prst="rect">
            <a:avLst/>
          </a:prstGeom>
        </p:spPr>
      </p:pic>
      <p:sp>
        <p:nvSpPr>
          <p:cNvPr id="18" name="文本框 17">
            <a:extLst>
              <a:ext uri="{FF2B5EF4-FFF2-40B4-BE49-F238E27FC236}">
                <a16:creationId xmlns:a16="http://schemas.microsoft.com/office/drawing/2014/main" id="{FF49DA50-46FB-914C-4457-B7D61C163DAD}"/>
              </a:ext>
            </a:extLst>
          </p:cNvPr>
          <p:cNvSpPr txBox="1"/>
          <p:nvPr/>
        </p:nvSpPr>
        <p:spPr>
          <a:xfrm>
            <a:off x="7956162" y="3194490"/>
            <a:ext cx="1228221" cy="276999"/>
          </a:xfrm>
          <a:prstGeom prst="rect">
            <a:avLst/>
          </a:prstGeom>
          <a:noFill/>
        </p:spPr>
        <p:txBody>
          <a:bodyPr wrap="none" rtlCol="0">
            <a:spAutoFit/>
          </a:bodyPr>
          <a:lstStyle/>
          <a:p>
            <a:r>
              <a:rPr kumimoji="1" lang="en-US" altLang="zh-CN" sz="1200" dirty="0"/>
              <a:t>Start time at 15</a:t>
            </a:r>
            <a:endParaRPr kumimoji="1" lang="zh-CN" altLang="en-US" sz="1200" dirty="0"/>
          </a:p>
        </p:txBody>
      </p:sp>
      <p:pic>
        <p:nvPicPr>
          <p:cNvPr id="19" name="图片 18">
            <a:extLst>
              <a:ext uri="{FF2B5EF4-FFF2-40B4-BE49-F238E27FC236}">
                <a16:creationId xmlns:a16="http://schemas.microsoft.com/office/drawing/2014/main" id="{9B4B0860-B900-06C7-4997-038FA8449D8F}"/>
              </a:ext>
            </a:extLst>
          </p:cNvPr>
          <p:cNvPicPr>
            <a:picLocks noChangeAspect="1"/>
          </p:cNvPicPr>
          <p:nvPr/>
        </p:nvPicPr>
        <p:blipFill>
          <a:blip r:embed="rId7"/>
          <a:stretch>
            <a:fillRect/>
          </a:stretch>
        </p:blipFill>
        <p:spPr>
          <a:xfrm>
            <a:off x="592874" y="3663892"/>
            <a:ext cx="2576232" cy="2051946"/>
          </a:xfrm>
          <a:prstGeom prst="rect">
            <a:avLst/>
          </a:prstGeom>
        </p:spPr>
      </p:pic>
      <p:sp>
        <p:nvSpPr>
          <p:cNvPr id="20" name="文本框 19">
            <a:extLst>
              <a:ext uri="{FF2B5EF4-FFF2-40B4-BE49-F238E27FC236}">
                <a16:creationId xmlns:a16="http://schemas.microsoft.com/office/drawing/2014/main" id="{621F7FC3-33F4-FA5B-807B-B6EE12B964EE}"/>
              </a:ext>
            </a:extLst>
          </p:cNvPr>
          <p:cNvSpPr txBox="1"/>
          <p:nvPr/>
        </p:nvSpPr>
        <p:spPr>
          <a:xfrm>
            <a:off x="1309359" y="5769741"/>
            <a:ext cx="1228221" cy="276999"/>
          </a:xfrm>
          <a:prstGeom prst="rect">
            <a:avLst/>
          </a:prstGeom>
          <a:noFill/>
        </p:spPr>
        <p:txBody>
          <a:bodyPr wrap="none" rtlCol="0">
            <a:spAutoFit/>
          </a:bodyPr>
          <a:lstStyle/>
          <a:p>
            <a:r>
              <a:rPr kumimoji="1" lang="en-US" altLang="zh-CN" sz="1200" dirty="0"/>
              <a:t>Start time at 21</a:t>
            </a:r>
            <a:endParaRPr kumimoji="1" lang="zh-CN" altLang="en-US" sz="1200" dirty="0"/>
          </a:p>
        </p:txBody>
      </p:sp>
      <p:pic>
        <p:nvPicPr>
          <p:cNvPr id="22" name="图片 21">
            <a:extLst>
              <a:ext uri="{FF2B5EF4-FFF2-40B4-BE49-F238E27FC236}">
                <a16:creationId xmlns:a16="http://schemas.microsoft.com/office/drawing/2014/main" id="{C4AA8CD3-0172-3383-AD39-D762C55E822F}"/>
              </a:ext>
            </a:extLst>
          </p:cNvPr>
          <p:cNvPicPr>
            <a:picLocks noChangeAspect="1"/>
          </p:cNvPicPr>
          <p:nvPr/>
        </p:nvPicPr>
        <p:blipFill>
          <a:blip r:embed="rId8"/>
          <a:stretch>
            <a:fillRect/>
          </a:stretch>
        </p:blipFill>
        <p:spPr>
          <a:xfrm>
            <a:off x="3779582" y="3734069"/>
            <a:ext cx="2576233" cy="2051947"/>
          </a:xfrm>
          <a:prstGeom prst="rect">
            <a:avLst/>
          </a:prstGeom>
        </p:spPr>
      </p:pic>
      <p:sp>
        <p:nvSpPr>
          <p:cNvPr id="23" name="文本框 22">
            <a:extLst>
              <a:ext uri="{FF2B5EF4-FFF2-40B4-BE49-F238E27FC236}">
                <a16:creationId xmlns:a16="http://schemas.microsoft.com/office/drawing/2014/main" id="{FE38907A-D8B3-F554-783F-7E0EAAC6269E}"/>
              </a:ext>
            </a:extLst>
          </p:cNvPr>
          <p:cNvSpPr txBox="1"/>
          <p:nvPr/>
        </p:nvSpPr>
        <p:spPr>
          <a:xfrm>
            <a:off x="4491219" y="5769741"/>
            <a:ext cx="1228221" cy="276999"/>
          </a:xfrm>
          <a:prstGeom prst="rect">
            <a:avLst/>
          </a:prstGeom>
          <a:noFill/>
        </p:spPr>
        <p:txBody>
          <a:bodyPr wrap="none" rtlCol="0">
            <a:spAutoFit/>
          </a:bodyPr>
          <a:lstStyle/>
          <a:p>
            <a:r>
              <a:rPr kumimoji="1" lang="en-US" altLang="zh-CN" sz="1200" dirty="0"/>
              <a:t>Start time at 27</a:t>
            </a:r>
            <a:endParaRPr kumimoji="1" lang="zh-CN" altLang="en-US" sz="1200" dirty="0"/>
          </a:p>
        </p:txBody>
      </p:sp>
    </p:spTree>
    <p:extLst>
      <p:ext uri="{BB962C8B-B14F-4D97-AF65-F5344CB8AC3E}">
        <p14:creationId xmlns:p14="http://schemas.microsoft.com/office/powerpoint/2010/main" val="995185739"/>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Structure of Thesis</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0245937D-585E-F368-5561-30408ACF24AA}"/>
              </a:ext>
            </a:extLst>
          </p:cNvPr>
          <p:cNvSpPr txBox="1"/>
          <p:nvPr/>
        </p:nvSpPr>
        <p:spPr>
          <a:xfrm>
            <a:off x="921895" y="1379095"/>
            <a:ext cx="8323754" cy="2308324"/>
          </a:xfrm>
          <a:prstGeom prst="rect">
            <a:avLst/>
          </a:prstGeom>
          <a:noFill/>
        </p:spPr>
        <p:txBody>
          <a:bodyPr wrap="none" rtlCol="0">
            <a:spAutoFit/>
          </a:bodyPr>
          <a:lstStyle/>
          <a:p>
            <a:pPr marL="342900" indent="-342900">
              <a:buAutoNum type="arabicPeriod"/>
            </a:pPr>
            <a:r>
              <a:rPr kumimoji="1" lang="en-US" altLang="zh-CN" dirty="0"/>
              <a:t>Energy consumption monitor tools(</a:t>
            </a:r>
            <a:r>
              <a:rPr kumimoji="1" lang="en-US" altLang="zh-CN" dirty="0" err="1"/>
              <a:t>codecarbon</a:t>
            </a:r>
            <a:r>
              <a:rPr kumimoji="1" lang="en-US" altLang="zh-CN" dirty="0"/>
              <a:t>/</a:t>
            </a:r>
            <a:r>
              <a:rPr kumimoji="1" lang="en-US" altLang="zh-CN" dirty="0" err="1"/>
              <a:t>nvidia-smi</a:t>
            </a:r>
            <a:r>
              <a:rPr kumimoji="1" lang="en-US" altLang="zh-CN" dirty="0"/>
              <a:t>)</a:t>
            </a:r>
          </a:p>
          <a:p>
            <a:pPr marL="342900" indent="-342900">
              <a:buAutoNum type="arabicPeriod"/>
            </a:pPr>
            <a:r>
              <a:rPr kumimoji="1" lang="en-US" altLang="zh-CN" dirty="0"/>
              <a:t>Model energy consumption on different </a:t>
            </a:r>
            <a:r>
              <a:rPr kumimoji="1" lang="en-US" altLang="zh-CN" dirty="0" err="1"/>
              <a:t>hardwares</a:t>
            </a:r>
            <a:endParaRPr kumimoji="1" lang="en-US" altLang="zh-CN" dirty="0"/>
          </a:p>
          <a:p>
            <a:pPr marL="342900" indent="-342900">
              <a:buAutoNum type="arabicPeriod"/>
            </a:pPr>
            <a:r>
              <a:rPr kumimoji="1" lang="en-US" altLang="zh-CN" dirty="0"/>
              <a:t>Different model energy consumption capture </a:t>
            </a:r>
          </a:p>
          <a:p>
            <a:pPr marL="342900" indent="-342900">
              <a:buAutoNum type="arabicPeriod"/>
            </a:pPr>
            <a:r>
              <a:rPr kumimoji="1" lang="en-US" altLang="zh-CN" dirty="0"/>
              <a:t>Relationship between different setting(epoch, batch size and dataset)</a:t>
            </a:r>
          </a:p>
          <a:p>
            <a:pPr marL="342900" indent="-342900">
              <a:buAutoNum type="arabicPeriod"/>
            </a:pPr>
            <a:r>
              <a:rPr kumimoji="1" lang="en-US" altLang="zh-CN" dirty="0"/>
              <a:t>Considering the model accuracy with different setting(model, epoch number)</a:t>
            </a:r>
          </a:p>
          <a:p>
            <a:pPr marL="342900" indent="-342900">
              <a:buAutoNum type="arabicPeriod"/>
            </a:pPr>
            <a:r>
              <a:rPr kumimoji="1" lang="en-US" altLang="zh-CN" dirty="0"/>
              <a:t>Relationship between energy consumption and model </a:t>
            </a:r>
          </a:p>
          <a:p>
            <a:pPr marL="342900" indent="-342900">
              <a:buAutoNum type="arabicPeriod"/>
            </a:pPr>
            <a:r>
              <a:rPr kumimoji="1" lang="en-US" altLang="zh-CN" dirty="0"/>
              <a:t>Training speed relationship with different frequency and voltage </a:t>
            </a:r>
            <a:r>
              <a:rPr kumimoji="1" lang="en-US" altLang="zh-CN"/>
              <a:t>in hardware</a:t>
            </a:r>
            <a:endParaRPr kumimoji="1" lang="en-US" altLang="zh-CN" dirty="0"/>
          </a:p>
          <a:p>
            <a:pPr marL="342900" indent="-342900">
              <a:buAutoNum type="arabicPeriod"/>
            </a:pPr>
            <a:endParaRPr kumimoji="1" lang="en-US" altLang="zh-CN" dirty="0"/>
          </a:p>
        </p:txBody>
      </p:sp>
    </p:spTree>
    <p:extLst>
      <p:ext uri="{BB962C8B-B14F-4D97-AF65-F5344CB8AC3E}">
        <p14:creationId xmlns:p14="http://schemas.microsoft.com/office/powerpoint/2010/main" val="332168909"/>
      </p:ext>
    </p:extLst>
  </p:cSld>
  <p:clrMapOvr>
    <a:masterClrMapping/>
  </p:clrMapOvr>
  <p:transition>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9776</TotalTime>
  <Words>3757</Words>
  <Application>Microsoft Macintosh PowerPoint</Application>
  <PresentationFormat>宽屏</PresentationFormat>
  <Paragraphs>698</Paragraphs>
  <Slides>46</Slides>
  <Notes>46</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46</vt:i4>
      </vt:variant>
    </vt:vector>
  </HeadingPairs>
  <TitlesOfParts>
    <vt:vector size="57" baseType="lpstr">
      <vt:lpstr>等线</vt:lpstr>
      <vt:lpstr>等线</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Energy dispatch – case study</vt:lpstr>
      <vt:lpstr>Energy dispatch – case study</vt:lpstr>
      <vt:lpstr>Energy dispatch – case study</vt:lpstr>
      <vt:lpstr>Data center running at max power all the time</vt:lpstr>
      <vt:lpstr>Structure of Thesis</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231</cp:revision>
  <cp:lastPrinted>2018-09-29T16:00:00Z</cp:lastPrinted>
  <dcterms:created xsi:type="dcterms:W3CDTF">2018-09-29T16:00:00Z</dcterms:created>
  <dcterms:modified xsi:type="dcterms:W3CDTF">2024-06-26T13:32:07Z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